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294" r:id="rId3"/>
    <p:sldId id="297" r:id="rId4"/>
    <p:sldId id="2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C155-CC20-4CE3-9AF0-4B10D5A988A3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6C09-9C3A-4FA0-AE8C-B6CB2E07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48AE-35FB-F140-BBDA-173EC90D03C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8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48AE-35FB-F140-BBDA-173EC90D03C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2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48AE-35FB-F140-BBDA-173EC90D03C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5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48AE-35FB-F140-BBDA-173EC90D03C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1B43-CBC3-40BC-9D07-B04B5840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14EF4-4F78-43A1-AEDC-CDA45BDCC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9D90-1438-47AF-BFE4-D7110856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262A-B066-4E8F-8D3F-C442CBA8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ADE4-C800-4112-8721-DFC22BF6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3577-5B34-4A23-8905-26149C66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B348A-1056-4901-A3B4-536B04A6C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C202-3C77-4660-A6FB-515C5DFB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0261-7833-4CE1-886A-1FFC4F0A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751CE-A5A7-4F3A-8CDE-0D9C5DA7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88F34-051C-4B10-8780-9E7AA8920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889F0-443E-4566-A3C8-9397A92D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790F-F992-4464-B6D8-4C6E364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EA9C1-AFD9-48C3-ACA7-37227C7E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E92C5-A155-4C56-BEA4-142BD114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2B65-C77A-490E-AA85-6B1A92BC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5C22-77CC-4C9A-A755-164B1A71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65661-87A9-4AD0-8C9C-BD48C98C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A0C4C-42E6-43DE-9DD7-759C7909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AD850-7E8E-44FC-B8CA-D790E9DF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93CF-765D-423C-8579-5DEECA4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B078-9BFB-4764-80FA-2537C49B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8F83-0D5C-4E0E-826D-46CC6FDD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45CF-3BDF-4B1F-894C-6B8F8454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E4CCE-EA86-41F4-8EE8-6B0F615C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17B3-C120-4589-8FF8-205CE8B3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18EF-44E7-4C71-87F8-B21B0E111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CD138-2DF6-40C6-947C-0C276E75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E837A-09AB-46C0-8A12-D59FF6EF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C0C19-A704-4E39-8205-509C2F4A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8B14F-536A-497B-AFAC-2F2DD0FF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A48-4C66-4B94-A13E-A59458B9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89B24-80A3-43D3-A29C-70FCE916A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92C7B-6498-47B6-B6EC-3315EC0C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58B60-F503-4DD1-B69A-A08ADADAE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F2906-7F16-48B8-8835-9501401F6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7ED72-1B7F-4EAF-8538-3E7429D5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14DA5-F422-49A8-A55D-FAEE59A7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E8F2-10E6-40B4-8CC8-6188C513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6A54-5FCA-483D-8DEA-76403093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0028-861C-4FD9-B239-EA4427AB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DCE4A-D70B-481B-9F72-899E0568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D7AA-59CE-4DA3-9152-80B617A2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A4D7F-05D2-42A9-A946-63DA6627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5F14F-E027-4E77-9D06-4491A9F1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760C9-329F-42A6-A669-BF78F2FE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4128-67BD-40AA-960E-38764376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F500-04F7-4D48-BD7B-43BA5F91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436DE-DF5B-429A-AA2A-A2FDF7CA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A52E9-7A49-4725-B198-082A8E81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55D8-99F5-48D5-8CB1-41869AF6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57084-F315-41C4-B421-3B39335C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C672-C520-4DD4-A1FF-0925AF9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1632B-E72D-419D-9187-E80E8741A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7C335-CE52-47D6-A2CD-B977A811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4B8D9-9629-4F0A-8F6B-5BD0B1CB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2CCC8-F9A7-47DB-AF13-B677859C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E63E-E518-4222-8EF0-7983AF1C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CE22B0-8004-43CD-8776-8F2A6B18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4BA8-9EED-4F0A-95A7-91A05C36F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10826-9496-4DB0-BE31-595FFDDC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8A5C-9507-4BF5-BBC4-96AAAF2414EC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EFDC-5DD9-4154-94F0-DF65B547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2AB28-602C-46D6-9951-0F253FEDE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200B-9E84-4521-B1A3-239D8F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22199" cy="685799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194"/>
              </p:ext>
            </p:extLst>
          </p:nvPr>
        </p:nvGraphicFramePr>
        <p:xfrm>
          <a:off x="1842059" y="920086"/>
          <a:ext cx="8459080" cy="5937913"/>
        </p:xfrm>
        <a:graphic>
          <a:graphicData uri="http://schemas.openxmlformats.org/drawingml/2006/table">
            <a:tbl>
              <a:tblPr/>
              <a:tblGrid>
                <a:gridCol w="1691816">
                  <a:extLst>
                    <a:ext uri="{9D8B030D-6E8A-4147-A177-3AD203B41FA5}">
                      <a16:colId xmlns:a16="http://schemas.microsoft.com/office/drawing/2014/main" val="43945479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08073391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22392065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32148663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1368873954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72292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81003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5074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70599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19588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52851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3967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646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0B7DA2-6C89-4640-AB1C-4A4C702730D7}"/>
              </a:ext>
            </a:extLst>
          </p:cNvPr>
          <p:cNvSpPr txBox="1"/>
          <p:nvPr/>
        </p:nvSpPr>
        <p:spPr>
          <a:xfrm>
            <a:off x="1857450" y="32503"/>
            <a:ext cx="8437269" cy="4693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QLVH CHUNG CƯ + KỸ NĂNG KST</a:t>
            </a:r>
            <a:r>
              <a:rPr lang="en-VN" sz="2450" dirty="0">
                <a:solidFill>
                  <a:prstClr val="white"/>
                </a:solidFill>
              </a:rPr>
              <a:t>– 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COMBO</a:t>
            </a:r>
            <a:r>
              <a:rPr lang="en-VN" sz="2450" dirty="0">
                <a:solidFill>
                  <a:prstClr val="white"/>
                </a:solidFill>
              </a:rPr>
              <a:t> 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06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/2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2450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38F714-151F-B641-985C-56258603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" y="49579"/>
            <a:ext cx="1784024" cy="455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7DD0B-4174-AE4F-B460-702E6428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" y="556955"/>
            <a:ext cx="1768634" cy="903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E2F787-F9A2-6340-AF6F-B57153829B1F}"/>
              </a:ext>
            </a:extLst>
          </p:cNvPr>
          <p:cNvSpPr txBox="1"/>
          <p:nvPr/>
        </p:nvSpPr>
        <p:spPr>
          <a:xfrm>
            <a:off x="73426" y="2771860"/>
            <a:ext cx="15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ọc online qua phần mềm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ZOOM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 bản quyền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7C28FF-AF36-E243-94EA-C916FE1DBE64}"/>
              </a:ext>
            </a:extLst>
          </p:cNvPr>
          <p:cNvSpPr/>
          <p:nvPr/>
        </p:nvSpPr>
        <p:spPr>
          <a:xfrm>
            <a:off x="73426" y="5081989"/>
            <a:ext cx="1658073" cy="128511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Hotline: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093.40.555.61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0919.90.90.61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0988.142.178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318685A-E121-CF4D-9AA0-35A1C82754A9}"/>
              </a:ext>
            </a:extLst>
          </p:cNvPr>
          <p:cNvSpPr/>
          <p:nvPr/>
        </p:nvSpPr>
        <p:spPr>
          <a:xfrm>
            <a:off x="56658" y="1477903"/>
            <a:ext cx="1751016" cy="45639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18g – 21g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117507-1A08-1C46-8077-F26547C2A32B}"/>
              </a:ext>
            </a:extLst>
          </p:cNvPr>
          <p:cNvSpPr txBox="1"/>
          <p:nvPr/>
        </p:nvSpPr>
        <p:spPr>
          <a:xfrm>
            <a:off x="7415213" y="7072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873" y="1580790"/>
            <a:ext cx="1696582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4441" y="1907946"/>
            <a:ext cx="17020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3162" y="1580790"/>
            <a:ext cx="1718809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30173" y="3052179"/>
            <a:ext cx="1692340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92481" y="1579845"/>
            <a:ext cx="172084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4442" y="3077614"/>
            <a:ext cx="1712133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592481" y="1918047"/>
            <a:ext cx="1720844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Ngô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18008" y="1907946"/>
            <a:ext cx="172396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</a:t>
            </a:r>
            <a:r>
              <a:rPr lang="en-US" sz="1500" dirty="0" err="1">
                <a:solidFill>
                  <a:prstClr val="black"/>
                </a:solidFill>
              </a:rPr>
              <a:t>Hoàng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1" y="3399027"/>
            <a:ext cx="1707776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8249" y="4534931"/>
            <a:ext cx="168820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30175" y="3372025"/>
            <a:ext cx="1692338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Hồ</a:t>
            </a:r>
            <a:r>
              <a:rPr lang="en-US" sz="1500" dirty="0">
                <a:solidFill>
                  <a:prstClr val="black"/>
                </a:solidFill>
              </a:rPr>
              <a:t> Ph</a:t>
            </a:r>
            <a:r>
              <a:rPr lang="vi-VN" sz="1500" dirty="0">
                <a:solidFill>
                  <a:prstClr val="black"/>
                </a:solidFill>
              </a:rPr>
              <a:t>ư</a:t>
            </a:r>
            <a:r>
              <a:rPr lang="en-US" sz="1500" dirty="0" err="1">
                <a:solidFill>
                  <a:prstClr val="black"/>
                </a:solidFill>
              </a:rPr>
              <a:t>ớc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Tuấn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48606" y="4886109"/>
            <a:ext cx="1677848" cy="32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Hoàng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18008" y="4873379"/>
            <a:ext cx="1697195" cy="32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</a:t>
            </a:r>
            <a:r>
              <a:rPr lang="en-US" sz="1500" dirty="0" err="1">
                <a:solidFill>
                  <a:prstClr val="black"/>
                </a:solidFill>
              </a:rPr>
              <a:t>Văn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Hùng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23162" y="4522979"/>
            <a:ext cx="169719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49600" y="507270"/>
          <a:ext cx="8454600" cy="4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67746" imgH="257293" progId="Excel.Sheet.12">
                  <p:embed/>
                </p:oleObj>
              </mc:Choice>
              <mc:Fallback>
                <p:oleObj name="Worksheet" r:id="rId5" imgW="7867746" imgH="257293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600" y="507270"/>
                        <a:ext cx="8454600" cy="4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8598604" y="4522979"/>
            <a:ext cx="169267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9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9308" y="5888094"/>
            <a:ext cx="170714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09548" y="5888094"/>
            <a:ext cx="169993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11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03100" y="4861181"/>
            <a:ext cx="1687458" cy="36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Ngô</a:t>
            </a:r>
            <a:r>
              <a:rPr lang="en-US" sz="1500" dirty="0">
                <a:solidFill>
                  <a:prstClr val="black"/>
                </a:solidFill>
              </a:rPr>
              <a:t>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11162" y="6226296"/>
            <a:ext cx="17254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T. Lê Anh Hoàng</a:t>
            </a:r>
            <a:endParaRPr lang="vi-VN" sz="16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08130" y="6221205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T. Lê Anh Hoàng</a:t>
            </a:r>
            <a:endParaRPr lang="vi-VN" sz="1600" dirty="0">
              <a:solidFill>
                <a:prstClr val="black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F36585-796C-0F46-AC80-1A7108DB983F}"/>
              </a:ext>
            </a:extLst>
          </p:cNvPr>
          <p:cNvSpPr/>
          <p:nvPr/>
        </p:nvSpPr>
        <p:spPr>
          <a:xfrm>
            <a:off x="10355249" y="1258185"/>
            <a:ext cx="1883717" cy="522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 dung cơ bản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Nhân sự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PCCC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Rủi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5: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12: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tra và làm bài thu hoạch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78" y="78885"/>
            <a:ext cx="1223962" cy="122396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AC5165E-0952-4436-B895-884230BDEF24}"/>
              </a:ext>
            </a:extLst>
          </p:cNvPr>
          <p:cNvSpPr/>
          <p:nvPr/>
        </p:nvSpPr>
        <p:spPr>
          <a:xfrm>
            <a:off x="8593993" y="3051412"/>
            <a:ext cx="169267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6DB2FF-4B24-4AF8-8D98-05885AAE04F2}"/>
              </a:ext>
            </a:extLst>
          </p:cNvPr>
          <p:cNvSpPr/>
          <p:nvPr/>
        </p:nvSpPr>
        <p:spPr>
          <a:xfrm>
            <a:off x="8589739" y="3400865"/>
            <a:ext cx="1711399" cy="36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Ngô</a:t>
            </a:r>
            <a:r>
              <a:rPr lang="en-US" sz="1500" dirty="0">
                <a:solidFill>
                  <a:prstClr val="black"/>
                </a:solidFill>
              </a:rPr>
              <a:t>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B4977-9D19-5FAA-767D-E59F565DD7E3}"/>
              </a:ext>
            </a:extLst>
          </p:cNvPr>
          <p:cNvSpPr/>
          <p:nvPr/>
        </p:nvSpPr>
        <p:spPr>
          <a:xfrm>
            <a:off x="8601205" y="5871746"/>
            <a:ext cx="169993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624F6-78DA-2667-7700-B1FD066B6BA6}"/>
              </a:ext>
            </a:extLst>
          </p:cNvPr>
          <p:cNvSpPr/>
          <p:nvPr/>
        </p:nvSpPr>
        <p:spPr>
          <a:xfrm>
            <a:off x="8605880" y="6209948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</a:rPr>
              <a:t>KIỂM TRA</a:t>
            </a:r>
            <a:endParaRPr lang="en-VN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7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22199" cy="685799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2059" y="920086"/>
          <a:ext cx="8459080" cy="5937913"/>
        </p:xfrm>
        <a:graphic>
          <a:graphicData uri="http://schemas.openxmlformats.org/drawingml/2006/table">
            <a:tbl>
              <a:tblPr/>
              <a:tblGrid>
                <a:gridCol w="1691816">
                  <a:extLst>
                    <a:ext uri="{9D8B030D-6E8A-4147-A177-3AD203B41FA5}">
                      <a16:colId xmlns:a16="http://schemas.microsoft.com/office/drawing/2014/main" val="43945479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08073391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22392065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32148663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1368873954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72292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81003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5074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70599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19588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52851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3967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646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0B7DA2-6C89-4640-AB1C-4A4C702730D7}"/>
              </a:ext>
            </a:extLst>
          </p:cNvPr>
          <p:cNvSpPr txBox="1"/>
          <p:nvPr/>
        </p:nvSpPr>
        <p:spPr>
          <a:xfrm>
            <a:off x="1857450" y="32503"/>
            <a:ext cx="8437269" cy="4693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QLVH CHUNG CƯ</a:t>
            </a:r>
            <a:r>
              <a:rPr lang="en-VN" sz="2450" dirty="0">
                <a:solidFill>
                  <a:prstClr val="white"/>
                </a:solidFill>
              </a:rPr>
              <a:t>– 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QLVH CC</a:t>
            </a:r>
            <a:r>
              <a:rPr lang="en-VN" sz="2450" dirty="0">
                <a:solidFill>
                  <a:prstClr val="white"/>
                </a:solidFill>
              </a:rPr>
              <a:t> 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06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/2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2450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38F714-151F-B641-985C-56258603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" y="49579"/>
            <a:ext cx="1784024" cy="455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7DD0B-4174-AE4F-B460-702E6428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" y="556955"/>
            <a:ext cx="1768634" cy="903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E2F787-F9A2-6340-AF6F-B57153829B1F}"/>
              </a:ext>
            </a:extLst>
          </p:cNvPr>
          <p:cNvSpPr txBox="1"/>
          <p:nvPr/>
        </p:nvSpPr>
        <p:spPr>
          <a:xfrm>
            <a:off x="73426" y="2771860"/>
            <a:ext cx="15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ọc online qua phần mềm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ZOOM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 bản quyền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7C28FF-AF36-E243-94EA-C916FE1DBE64}"/>
              </a:ext>
            </a:extLst>
          </p:cNvPr>
          <p:cNvSpPr/>
          <p:nvPr/>
        </p:nvSpPr>
        <p:spPr>
          <a:xfrm>
            <a:off x="73426" y="5081989"/>
            <a:ext cx="1658073" cy="128511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Hotline: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093.40.555.61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0919.90.90.61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0988.142.178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318685A-E121-CF4D-9AA0-35A1C82754A9}"/>
              </a:ext>
            </a:extLst>
          </p:cNvPr>
          <p:cNvSpPr/>
          <p:nvPr/>
        </p:nvSpPr>
        <p:spPr>
          <a:xfrm>
            <a:off x="56658" y="1477903"/>
            <a:ext cx="1751016" cy="45639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18g – 21g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117507-1A08-1C46-8077-F26547C2A32B}"/>
              </a:ext>
            </a:extLst>
          </p:cNvPr>
          <p:cNvSpPr txBox="1"/>
          <p:nvPr/>
        </p:nvSpPr>
        <p:spPr>
          <a:xfrm>
            <a:off x="7415213" y="7072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873" y="1580790"/>
            <a:ext cx="1696582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4441" y="1907946"/>
            <a:ext cx="17020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3162" y="1580790"/>
            <a:ext cx="1718809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30173" y="3052179"/>
            <a:ext cx="1692340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92481" y="1579845"/>
            <a:ext cx="172084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4442" y="3077614"/>
            <a:ext cx="1712133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592481" y="1918047"/>
            <a:ext cx="1720844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Ngô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18008" y="1907946"/>
            <a:ext cx="172396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</a:t>
            </a:r>
            <a:r>
              <a:rPr lang="en-US" sz="1500" dirty="0" err="1">
                <a:solidFill>
                  <a:prstClr val="black"/>
                </a:solidFill>
              </a:rPr>
              <a:t>Hoàng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1" y="3399027"/>
            <a:ext cx="1707776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8249" y="4534931"/>
            <a:ext cx="168820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30175" y="3372025"/>
            <a:ext cx="1692338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Hồ</a:t>
            </a:r>
            <a:r>
              <a:rPr lang="en-US" sz="1500" dirty="0">
                <a:solidFill>
                  <a:prstClr val="black"/>
                </a:solidFill>
              </a:rPr>
              <a:t> Ph</a:t>
            </a:r>
            <a:r>
              <a:rPr lang="vi-VN" sz="1500" dirty="0">
                <a:solidFill>
                  <a:prstClr val="black"/>
                </a:solidFill>
              </a:rPr>
              <a:t>ư</a:t>
            </a:r>
            <a:r>
              <a:rPr lang="en-US" sz="1500" dirty="0" err="1">
                <a:solidFill>
                  <a:prstClr val="black"/>
                </a:solidFill>
              </a:rPr>
              <a:t>ớc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Tuấn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48606" y="4886109"/>
            <a:ext cx="1677848" cy="32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Hoàng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23162" y="4522979"/>
            <a:ext cx="169719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49600" y="507270"/>
          <a:ext cx="8454600" cy="4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67746" imgH="257293" progId="Excel.Sheet.12">
                  <p:embed/>
                </p:oleObj>
              </mc:Choice>
              <mc:Fallback>
                <p:oleObj name="Worksheet" r:id="rId5" imgW="7867746" imgH="257293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600" y="507270"/>
                        <a:ext cx="8454600" cy="4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D6F36585-796C-0F46-AC80-1A7108DB983F}"/>
              </a:ext>
            </a:extLst>
          </p:cNvPr>
          <p:cNvSpPr/>
          <p:nvPr/>
        </p:nvSpPr>
        <p:spPr>
          <a:xfrm>
            <a:off x="10393762" y="2848744"/>
            <a:ext cx="1883717" cy="393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 dung cơ bản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Nhân sự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PCCC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Rủi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5: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 và làm bài thu hoạch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81" y="1579845"/>
            <a:ext cx="1223962" cy="122396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AC5165E-0952-4436-B895-884230BDEF24}"/>
              </a:ext>
            </a:extLst>
          </p:cNvPr>
          <p:cNvSpPr/>
          <p:nvPr/>
        </p:nvSpPr>
        <p:spPr>
          <a:xfrm>
            <a:off x="8593993" y="3051412"/>
            <a:ext cx="169267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6DB2FF-4B24-4AF8-8D98-05885AAE04F2}"/>
              </a:ext>
            </a:extLst>
          </p:cNvPr>
          <p:cNvSpPr/>
          <p:nvPr/>
        </p:nvSpPr>
        <p:spPr>
          <a:xfrm>
            <a:off x="8589739" y="3400865"/>
            <a:ext cx="1711399" cy="36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Ngô</a:t>
            </a:r>
            <a:r>
              <a:rPr lang="en-US" sz="1500" dirty="0">
                <a:solidFill>
                  <a:prstClr val="black"/>
                </a:solidFill>
              </a:rPr>
              <a:t>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624F6-78DA-2667-7700-B1FD066B6BA6}"/>
              </a:ext>
            </a:extLst>
          </p:cNvPr>
          <p:cNvSpPr/>
          <p:nvPr/>
        </p:nvSpPr>
        <p:spPr>
          <a:xfrm>
            <a:off x="5211919" y="4842825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</a:rPr>
              <a:t>KIỂM TRA</a:t>
            </a:r>
            <a:endParaRPr lang="en-VN" sz="1600" dirty="0">
              <a:solidFill>
                <a:prstClr val="black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D1A8D1C-A47F-EDD7-C63F-9633893D5C40}"/>
              </a:ext>
            </a:extLst>
          </p:cNvPr>
          <p:cNvSpPr/>
          <p:nvPr/>
        </p:nvSpPr>
        <p:spPr>
          <a:xfrm>
            <a:off x="10525942" y="144568"/>
            <a:ext cx="1465034" cy="1212095"/>
          </a:xfrm>
          <a:prstGeom prst="hexagon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hứng chỉ theo quy định BXD</a:t>
            </a:r>
          </a:p>
        </p:txBody>
      </p:sp>
    </p:spTree>
    <p:extLst>
      <p:ext uri="{BB962C8B-B14F-4D97-AF65-F5344CB8AC3E}">
        <p14:creationId xmlns:p14="http://schemas.microsoft.com/office/powerpoint/2010/main" val="270949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22199" cy="685799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2059" y="920086"/>
          <a:ext cx="8459080" cy="5937913"/>
        </p:xfrm>
        <a:graphic>
          <a:graphicData uri="http://schemas.openxmlformats.org/drawingml/2006/table">
            <a:tbl>
              <a:tblPr/>
              <a:tblGrid>
                <a:gridCol w="1691816">
                  <a:extLst>
                    <a:ext uri="{9D8B030D-6E8A-4147-A177-3AD203B41FA5}">
                      <a16:colId xmlns:a16="http://schemas.microsoft.com/office/drawing/2014/main" val="43945479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08073391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22392065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32148663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1368873954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72292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81003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5074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70599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19588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52851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3967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646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0B7DA2-6C89-4640-AB1C-4A4C702730D7}"/>
              </a:ext>
            </a:extLst>
          </p:cNvPr>
          <p:cNvSpPr txBox="1"/>
          <p:nvPr/>
        </p:nvSpPr>
        <p:spPr>
          <a:xfrm>
            <a:off x="1857450" y="32503"/>
            <a:ext cx="8437269" cy="4693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BAN QUẢN TRỊ CHUNG CƯ – BQT CC T0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6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/2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vi-VN" sz="24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38F714-151F-B641-985C-56258603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" y="49579"/>
            <a:ext cx="1784024" cy="455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7DD0B-4174-AE4F-B460-702E6428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" y="556955"/>
            <a:ext cx="1768634" cy="903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E2F787-F9A2-6340-AF6F-B57153829B1F}"/>
              </a:ext>
            </a:extLst>
          </p:cNvPr>
          <p:cNvSpPr txBox="1"/>
          <p:nvPr/>
        </p:nvSpPr>
        <p:spPr>
          <a:xfrm>
            <a:off x="73426" y="2771860"/>
            <a:ext cx="15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ọc online qua phần mềm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ZOOM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 bản quyền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7C28FF-AF36-E243-94EA-C916FE1DBE64}"/>
              </a:ext>
            </a:extLst>
          </p:cNvPr>
          <p:cNvSpPr/>
          <p:nvPr/>
        </p:nvSpPr>
        <p:spPr>
          <a:xfrm>
            <a:off x="73426" y="5081989"/>
            <a:ext cx="1658073" cy="128511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Hotline: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093.40.555.61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0919.90.90.61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0988.142.178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318685A-E121-CF4D-9AA0-35A1C82754A9}"/>
              </a:ext>
            </a:extLst>
          </p:cNvPr>
          <p:cNvSpPr/>
          <p:nvPr/>
        </p:nvSpPr>
        <p:spPr>
          <a:xfrm>
            <a:off x="56658" y="1477903"/>
            <a:ext cx="1751016" cy="45639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18g – 21g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117507-1A08-1C46-8077-F26547C2A32B}"/>
              </a:ext>
            </a:extLst>
          </p:cNvPr>
          <p:cNvSpPr txBox="1"/>
          <p:nvPr/>
        </p:nvSpPr>
        <p:spPr>
          <a:xfrm>
            <a:off x="7415213" y="7072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873" y="1580790"/>
            <a:ext cx="1696582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4441" y="1907946"/>
            <a:ext cx="17020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30173" y="3052179"/>
            <a:ext cx="1692340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4442" y="3077614"/>
            <a:ext cx="1712133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1" y="3399027"/>
            <a:ext cx="1707776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30175" y="3372025"/>
            <a:ext cx="1692338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Hồ</a:t>
            </a:r>
            <a:r>
              <a:rPr lang="en-US" sz="1500" dirty="0">
                <a:solidFill>
                  <a:prstClr val="black"/>
                </a:solidFill>
              </a:rPr>
              <a:t> Ph</a:t>
            </a:r>
            <a:r>
              <a:rPr lang="vi-VN" sz="1500" dirty="0">
                <a:solidFill>
                  <a:prstClr val="black"/>
                </a:solidFill>
              </a:rPr>
              <a:t>ư</a:t>
            </a:r>
            <a:r>
              <a:rPr lang="en-US" sz="1500" dirty="0" err="1">
                <a:solidFill>
                  <a:prstClr val="black"/>
                </a:solidFill>
              </a:rPr>
              <a:t>ớc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Tuấn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621561" y="3060825"/>
            <a:ext cx="169719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49600" y="507270"/>
          <a:ext cx="8454600" cy="4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67746" imgH="257293" progId="Excel.Sheet.12">
                  <p:embed/>
                </p:oleObj>
              </mc:Choice>
              <mc:Fallback>
                <p:oleObj name="Worksheet" r:id="rId5" imgW="7867746" imgH="257293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600" y="507270"/>
                        <a:ext cx="8454600" cy="4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D6F36585-796C-0F46-AC80-1A7108DB983F}"/>
              </a:ext>
            </a:extLst>
          </p:cNvPr>
          <p:cNvSpPr/>
          <p:nvPr/>
        </p:nvSpPr>
        <p:spPr>
          <a:xfrm>
            <a:off x="10393762" y="2848744"/>
            <a:ext cx="1883717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 dung cơ bản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Nhân sự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Rủi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 và làm bài thu hoạch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81" y="1579845"/>
            <a:ext cx="1223962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7624F6-78DA-2667-7700-B1FD066B6BA6}"/>
              </a:ext>
            </a:extLst>
          </p:cNvPr>
          <p:cNvSpPr/>
          <p:nvPr/>
        </p:nvSpPr>
        <p:spPr>
          <a:xfrm>
            <a:off x="8627427" y="3390381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</a:rPr>
              <a:t>KIỂM TRA</a:t>
            </a:r>
            <a:endParaRPr lang="en-VN" sz="1600" dirty="0">
              <a:solidFill>
                <a:prstClr val="black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D1A8D1C-A47F-EDD7-C63F-9633893D5C40}"/>
              </a:ext>
            </a:extLst>
          </p:cNvPr>
          <p:cNvSpPr/>
          <p:nvPr/>
        </p:nvSpPr>
        <p:spPr>
          <a:xfrm>
            <a:off x="10525942" y="144568"/>
            <a:ext cx="1465034" cy="1212095"/>
          </a:xfrm>
          <a:prstGeom prst="hexagon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hứng chỉ theo quy định BXD</a:t>
            </a:r>
          </a:p>
        </p:txBody>
      </p:sp>
    </p:spTree>
    <p:extLst>
      <p:ext uri="{BB962C8B-B14F-4D97-AF65-F5344CB8AC3E}">
        <p14:creationId xmlns:p14="http://schemas.microsoft.com/office/powerpoint/2010/main" val="27134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22199" cy="685799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2059" y="920086"/>
          <a:ext cx="8459080" cy="5937913"/>
        </p:xfrm>
        <a:graphic>
          <a:graphicData uri="http://schemas.openxmlformats.org/drawingml/2006/table">
            <a:tbl>
              <a:tblPr/>
              <a:tblGrid>
                <a:gridCol w="1691816">
                  <a:extLst>
                    <a:ext uri="{9D8B030D-6E8A-4147-A177-3AD203B41FA5}">
                      <a16:colId xmlns:a16="http://schemas.microsoft.com/office/drawing/2014/main" val="43945479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08073391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22392065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321486634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1368873954"/>
                    </a:ext>
                  </a:extLst>
                </a:gridCol>
              </a:tblGrid>
              <a:tr h="4704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72292"/>
                  </a:ext>
                </a:extLst>
              </a:tr>
              <a:tr h="1232719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81003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5074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70599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19588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52851"/>
                  </a:ext>
                </a:extLst>
              </a:tr>
              <a:tr h="4517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3967"/>
                  </a:ext>
                </a:extLst>
              </a:tr>
              <a:tr h="959866"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646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0B7DA2-6C89-4640-AB1C-4A4C702730D7}"/>
              </a:ext>
            </a:extLst>
          </p:cNvPr>
          <p:cNvSpPr txBox="1"/>
          <p:nvPr/>
        </p:nvSpPr>
        <p:spPr>
          <a:xfrm>
            <a:off x="1857450" y="32503"/>
            <a:ext cx="8437269" cy="4693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KỸ NĂNG 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QUẢN LÝ KỸ THUẬT – KNKST</a:t>
            </a:r>
            <a:r>
              <a:rPr lang="en-VN" sz="2450" dirty="0">
                <a:solidFill>
                  <a:prstClr val="white"/>
                </a:solidFill>
              </a:rPr>
              <a:t> 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06</a:t>
            </a:r>
            <a:r>
              <a:rPr lang="vi-VN" sz="2450" dirty="0">
                <a:solidFill>
                  <a:prstClr val="white"/>
                </a:solidFill>
                <a:latin typeface="Calibri" panose="020F0502020204030204"/>
              </a:rPr>
              <a:t>/2</a:t>
            </a:r>
            <a:r>
              <a:rPr lang="en-US" sz="245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n-VN" sz="2450" dirty="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38F714-151F-B641-985C-56258603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" y="49579"/>
            <a:ext cx="1784024" cy="4557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E7DD0B-4174-AE4F-B460-702E6428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" y="556955"/>
            <a:ext cx="1768634" cy="903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E2F787-F9A2-6340-AF6F-B57153829B1F}"/>
              </a:ext>
            </a:extLst>
          </p:cNvPr>
          <p:cNvSpPr txBox="1"/>
          <p:nvPr/>
        </p:nvSpPr>
        <p:spPr>
          <a:xfrm>
            <a:off x="73426" y="2771860"/>
            <a:ext cx="153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ọc online qua phần mềm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ZOOM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 bản quyền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7C28FF-AF36-E243-94EA-C916FE1DBE64}"/>
              </a:ext>
            </a:extLst>
          </p:cNvPr>
          <p:cNvSpPr/>
          <p:nvPr/>
        </p:nvSpPr>
        <p:spPr>
          <a:xfrm>
            <a:off x="73426" y="5081989"/>
            <a:ext cx="1658073" cy="128511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Hotline: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093.40.555.61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0919.90.90.61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0988.142.178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318685A-E121-CF4D-9AA0-35A1C82754A9}"/>
              </a:ext>
            </a:extLst>
          </p:cNvPr>
          <p:cNvSpPr/>
          <p:nvPr/>
        </p:nvSpPr>
        <p:spPr>
          <a:xfrm>
            <a:off x="56658" y="1477903"/>
            <a:ext cx="1751016" cy="45639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18g – 21g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117507-1A08-1C46-8077-F26547C2A32B}"/>
              </a:ext>
            </a:extLst>
          </p:cNvPr>
          <p:cNvSpPr txBox="1"/>
          <p:nvPr/>
        </p:nvSpPr>
        <p:spPr>
          <a:xfrm>
            <a:off x="7415213" y="7072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873" y="1580790"/>
            <a:ext cx="1696582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4441" y="1907946"/>
            <a:ext cx="17020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3162" y="1580790"/>
            <a:ext cx="1718809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30173" y="3052179"/>
            <a:ext cx="1692340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92481" y="1579845"/>
            <a:ext cx="172084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24442" y="3077614"/>
            <a:ext cx="1712133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592481" y="1918047"/>
            <a:ext cx="1720844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Ngô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18008" y="1907946"/>
            <a:ext cx="172396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</a:t>
            </a:r>
            <a:r>
              <a:rPr lang="en-US" sz="1500" dirty="0" err="1">
                <a:solidFill>
                  <a:prstClr val="black"/>
                </a:solidFill>
              </a:rPr>
              <a:t>Hoàng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1" y="3399027"/>
            <a:ext cx="1707776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Võ Minh </a:t>
            </a:r>
            <a:r>
              <a:rPr lang="en-US" sz="1500" dirty="0" err="1">
                <a:solidFill>
                  <a:prstClr val="black"/>
                </a:solidFill>
              </a:rPr>
              <a:t>Giáo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8249" y="4534931"/>
            <a:ext cx="168820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30175" y="3372025"/>
            <a:ext cx="1692338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Hồ</a:t>
            </a:r>
            <a:r>
              <a:rPr lang="en-US" sz="1500" dirty="0">
                <a:solidFill>
                  <a:prstClr val="black"/>
                </a:solidFill>
              </a:rPr>
              <a:t> Ph</a:t>
            </a:r>
            <a:r>
              <a:rPr lang="vi-VN" sz="1500" dirty="0">
                <a:solidFill>
                  <a:prstClr val="black"/>
                </a:solidFill>
              </a:rPr>
              <a:t>ư</a:t>
            </a:r>
            <a:r>
              <a:rPr lang="en-US" sz="1500" dirty="0" err="1">
                <a:solidFill>
                  <a:prstClr val="black"/>
                </a:solidFill>
              </a:rPr>
              <a:t>ớc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Tuấn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48606" y="4886109"/>
            <a:ext cx="1677848" cy="32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Anh Hoàng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18008" y="4873379"/>
            <a:ext cx="1697195" cy="32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Lê </a:t>
            </a:r>
            <a:r>
              <a:rPr lang="en-US" sz="1500" dirty="0" err="1">
                <a:solidFill>
                  <a:prstClr val="black"/>
                </a:solidFill>
              </a:rPr>
              <a:t>Văn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Hùng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23162" y="4522979"/>
            <a:ext cx="1697195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49600" y="507270"/>
          <a:ext cx="8454600" cy="4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67746" imgH="257293" progId="Excel.Sheet.12">
                  <p:embed/>
                </p:oleObj>
              </mc:Choice>
              <mc:Fallback>
                <p:oleObj name="Worksheet" r:id="rId5" imgW="7867746" imgH="257293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9600" y="507270"/>
                        <a:ext cx="8454600" cy="43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8598604" y="4522979"/>
            <a:ext cx="169267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9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19308" y="5888094"/>
            <a:ext cx="170714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09548" y="5888094"/>
            <a:ext cx="169993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11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03100" y="4861181"/>
            <a:ext cx="1687458" cy="36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Ngô</a:t>
            </a:r>
            <a:r>
              <a:rPr lang="en-US" sz="1500" dirty="0">
                <a:solidFill>
                  <a:prstClr val="black"/>
                </a:solidFill>
              </a:rPr>
              <a:t>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11162" y="6226296"/>
            <a:ext cx="1725413" cy="338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T. Lê Anh Hoàng</a:t>
            </a:r>
            <a:endParaRPr lang="vi-VN" sz="16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08130" y="6221205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T. Lê Anh Hoàng</a:t>
            </a:r>
            <a:endParaRPr lang="vi-VN" sz="1600" dirty="0">
              <a:solidFill>
                <a:prstClr val="black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F36585-796C-0F46-AC80-1A7108DB983F}"/>
              </a:ext>
            </a:extLst>
          </p:cNvPr>
          <p:cNvSpPr/>
          <p:nvPr/>
        </p:nvSpPr>
        <p:spPr>
          <a:xfrm>
            <a:off x="10355249" y="1258185"/>
            <a:ext cx="1883717" cy="522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 dung cơ bản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Nhân sự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PCCC</a:t>
            </a: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Rủi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5: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628650" algn="l"/>
              </a:tabLs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12: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tra và làm bài thu hoạch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endParaRPr kumimoji="0" lang="en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78" y="78885"/>
            <a:ext cx="1223962" cy="122396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AC5165E-0952-4436-B895-884230BDEF24}"/>
              </a:ext>
            </a:extLst>
          </p:cNvPr>
          <p:cNvSpPr/>
          <p:nvPr/>
        </p:nvSpPr>
        <p:spPr>
          <a:xfrm>
            <a:off x="8593993" y="3051412"/>
            <a:ext cx="1692676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6DB2FF-4B24-4AF8-8D98-05885AAE04F2}"/>
              </a:ext>
            </a:extLst>
          </p:cNvPr>
          <p:cNvSpPr/>
          <p:nvPr/>
        </p:nvSpPr>
        <p:spPr>
          <a:xfrm>
            <a:off x="8589739" y="3400865"/>
            <a:ext cx="1711399" cy="36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500" dirty="0">
                <a:solidFill>
                  <a:prstClr val="black"/>
                </a:solidFill>
              </a:rPr>
              <a:t>T. </a:t>
            </a:r>
            <a:r>
              <a:rPr lang="en-US" sz="1500" dirty="0" err="1">
                <a:solidFill>
                  <a:prstClr val="black"/>
                </a:solidFill>
              </a:rPr>
              <a:t>Ngô</a:t>
            </a:r>
            <a:r>
              <a:rPr lang="en-US" sz="1500" dirty="0">
                <a:solidFill>
                  <a:prstClr val="black"/>
                </a:solidFill>
              </a:rPr>
              <a:t> Minh </a:t>
            </a:r>
            <a:r>
              <a:rPr lang="en-US" sz="1500" dirty="0" err="1">
                <a:solidFill>
                  <a:prstClr val="black"/>
                </a:solidFill>
              </a:rPr>
              <a:t>Đức</a:t>
            </a:r>
            <a:endParaRPr lang="vi-VN" sz="15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B4977-9D19-5FAA-767D-E59F565DD7E3}"/>
              </a:ext>
            </a:extLst>
          </p:cNvPr>
          <p:cNvSpPr/>
          <p:nvPr/>
        </p:nvSpPr>
        <p:spPr>
          <a:xfrm>
            <a:off x="8601205" y="5871746"/>
            <a:ext cx="1699934" cy="3382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 12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624F6-78DA-2667-7700-B1FD066B6BA6}"/>
              </a:ext>
            </a:extLst>
          </p:cNvPr>
          <p:cNvSpPr/>
          <p:nvPr/>
        </p:nvSpPr>
        <p:spPr>
          <a:xfrm>
            <a:off x="8605880" y="6209948"/>
            <a:ext cx="1701352" cy="34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</a:rPr>
              <a:t>KIỂM TRA</a:t>
            </a:r>
            <a:endParaRPr lang="en-VN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824</Words>
  <Application>Microsoft Office PowerPoint</Application>
  <PresentationFormat>Widescreen</PresentationFormat>
  <Paragraphs>274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53</cp:revision>
  <dcterms:created xsi:type="dcterms:W3CDTF">2022-08-05T15:19:18Z</dcterms:created>
  <dcterms:modified xsi:type="dcterms:W3CDTF">2023-05-29T02:47:04Z</dcterms:modified>
</cp:coreProperties>
</file>